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3" r:id="rId2"/>
    <p:sldId id="268" r:id="rId3"/>
    <p:sldId id="269" r:id="rId4"/>
    <p:sldId id="270" r:id="rId5"/>
    <p:sldId id="274" r:id="rId6"/>
    <p:sldId id="271" r:id="rId7"/>
    <p:sldId id="272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028"/>
    <a:srgbClr val="7C9C1E"/>
    <a:srgbClr val="F6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164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16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86;&#1080;%20&#1076;&#1086;&#1082;&#1091;&#1084;&#1077;&#1085;&#1090;&#1099;\&#1055;&#1088;&#1086;&#1077;&#1082;&#1090;&#1099;_2015\&#1055;&#1088;&#1086;&#1077;&#1082;&#1090;_&#1078;&#1077;&#1085;&#1097;&#1080;&#1085;&#1099;%20&#1089;%20&#1080;&#1085;&#1074;&#1072;&#1083;&#1080;&#1076;&#1085;&#1086;&#1089;&#1090;&#1100;&#1102;\&#1058;&#1072;&#1073;&#1083;&#1080;&#1094;&#1099;_&#1075;&#1088;&#1072;&#1092;&#1080;&#1082;&#1080;_&#1078;&#1077;&#1085;&#1097;&#1080;&#1085;&#1099;%20&#1089;%20&#1080;&#1085;&#1074;&#1072;&#1083;&#1080;&#1076;&#1085;&#1086;&#1089;&#1090;&#1100;&#110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44;&#1080;&#1072;&#1075;&#1088;&#1072;&#1084;&#1084;&#1099;%20&#1087;&#1086;%20&#1080;&#1089;&#1089;&#1083;&#1077;&#1076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44;&#1080;&#1072;&#1075;&#1088;&#1072;&#1084;&#1084;&#1099;%20&#1087;&#1086;%20&#1080;&#1089;&#1089;&#1083;&#1077;&#107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50;&#1086;&#1087;&#1080;&#1103;%20&#1087;&#1086;%20&#1080;&#1085;&#1074;&#1072;&#1083;&#1080;&#1076;&#1072;&#1084;%20&#1076;&#1083;&#1103;%20&#1040;&#1085;&#1091;&#1072;&#1088;&#1072;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ermek.Abdibekov\Desktop\2017-10-13%20&#1048;&#1085;&#1074;&#1072;&#1083;&#1080;&#1076;&#1099;\&#1044;&#1080;&#1072;&#1075;&#1088;&#1072;&#1084;&#1084;&#1099;%20&#1087;&#1086;%20&#1080;&#1089;&#1089;&#1083;&#1077;&#107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5947826154134"/>
          <c:y val="1.7060364809706408E-2"/>
          <c:w val="0.78042202861378984"/>
          <c:h val="0.8142193439013562"/>
        </c:manualLayout>
      </c:layout>
      <c:doughnut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7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Население!$A$24:$A$25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Население!$B$24:$B$25</c:f>
              <c:numCache>
                <c:formatCode>0.0</c:formatCode>
                <c:ptCount val="2"/>
                <c:pt idx="0">
                  <c:v>285.27199999999999</c:v>
                </c:pt>
                <c:pt idx="1">
                  <c:v>366.65199999999999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7596563023025913E-2"/>
          <c:y val="0.85427963281258923"/>
          <c:w val="0.86480687395394817"/>
          <c:h val="0.145720367187410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855569093924868"/>
          <c:y val="2.6062090832636227E-2"/>
          <c:w val="0.46728236397260847"/>
          <c:h val="0.9478758183347281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Лист1!$B$233:$B$244</c:f>
              <c:strCache>
                <c:ptCount val="12"/>
                <c:pt idx="0">
                  <c:v>Не могу найти квалифицированных сотрудников</c:v>
                </c:pt>
                <c:pt idx="1">
                  <c:v>Бумажная волокита / Трудности с оформлением документов</c:v>
                </c:pt>
                <c:pt idx="2">
                  <c:v>Не хватает рынка сбыта моих товаров/услуг</c:v>
                </c:pt>
                <c:pt idx="3">
                  <c:v>Нет трудностей</c:v>
                </c:pt>
                <c:pt idx="4">
                  <c:v>Большие налоги</c:v>
                </c:pt>
                <c:pt idx="5">
                  <c:v>Плохое отношение со стороны государственных чиновников</c:v>
                </c:pt>
                <c:pt idx="6">
                  <c:v>Недоступность инфраструктуры / информации в доступном формате</c:v>
                </c:pt>
                <c:pt idx="7">
                  <c:v>Не хватает знаний предпринимательской деятельности</c:v>
                </c:pt>
                <c:pt idx="8">
                  <c:v>Нет возможности получить кредит</c:v>
                </c:pt>
                <c:pt idx="9">
                  <c:v>Не знаю, как продвигать товары/услуги</c:v>
                </c:pt>
                <c:pt idx="10">
                  <c:v>Проблемы с помещением/нет своего помещения</c:v>
                </c:pt>
                <c:pt idx="11">
                  <c:v>Не хватает финансовых средств</c:v>
                </c:pt>
              </c:strCache>
            </c:strRef>
          </c:cat>
          <c:val>
            <c:numRef>
              <c:f>Лист1!$C$233:$C$244</c:f>
              <c:numCache>
                <c:formatCode>###0.0%</c:formatCode>
                <c:ptCount val="12"/>
                <c:pt idx="0">
                  <c:v>3.8461538461538464E-2</c:v>
                </c:pt>
                <c:pt idx="1">
                  <c:v>7.6923076923076927E-2</c:v>
                </c:pt>
                <c:pt idx="2">
                  <c:v>7.6923076923076927E-2</c:v>
                </c:pt>
                <c:pt idx="3">
                  <c:v>7.6923076923076927E-2</c:v>
                </c:pt>
                <c:pt idx="4">
                  <c:v>0.11538461538461539</c:v>
                </c:pt>
                <c:pt idx="5">
                  <c:v>0.11538461538461539</c:v>
                </c:pt>
                <c:pt idx="6">
                  <c:v>0.11538461538461539</c:v>
                </c:pt>
                <c:pt idx="7">
                  <c:v>0.15384615384615438</c:v>
                </c:pt>
                <c:pt idx="8">
                  <c:v>0.15384615384615438</c:v>
                </c:pt>
                <c:pt idx="9">
                  <c:v>0.19230769230769229</c:v>
                </c:pt>
                <c:pt idx="10">
                  <c:v>0.53846153846153844</c:v>
                </c:pt>
                <c:pt idx="11">
                  <c:v>0.65384615384615385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41031432"/>
        <c:axId val="575869584"/>
      </c:barChart>
      <c:catAx>
        <c:axId val="241031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575869584"/>
        <c:crosses val="autoZero"/>
        <c:auto val="1"/>
        <c:lblAlgn val="ctr"/>
        <c:lblOffset val="100"/>
        <c:noMultiLvlLbl val="0"/>
      </c:catAx>
      <c:valAx>
        <c:axId val="575869584"/>
        <c:scaling>
          <c:orientation val="minMax"/>
        </c:scaling>
        <c:delete val="1"/>
        <c:axPos val="b"/>
        <c:numFmt formatCode="###0.0%" sourceLinked="1"/>
        <c:majorTickMark val="out"/>
        <c:minorTickMark val="none"/>
        <c:tickLblPos val="none"/>
        <c:crossAx val="241031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427160493827143E-2"/>
          <c:y val="9.7982940167141916E-3"/>
          <c:w val="0.84474876543209876"/>
          <c:h val="0.84474876543209876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Лист1!$E$37:$E$39</c:f>
              <c:strCache>
                <c:ptCount val="3"/>
                <c:pt idx="0">
                  <c:v>Услуги</c:v>
                </c:pt>
                <c:pt idx="1">
                  <c:v>Производство</c:v>
                </c:pt>
                <c:pt idx="2">
                  <c:v>Торговля</c:v>
                </c:pt>
              </c:strCache>
            </c:strRef>
          </c:cat>
          <c:val>
            <c:numRef>
              <c:f>Лист1!$F$37:$F$39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9178980113320738"/>
          <c:w val="1"/>
          <c:h val="6.9016666666666671E-2"/>
        </c:manualLayout>
      </c:layout>
      <c:overlay val="0"/>
      <c:txPr>
        <a:bodyPr/>
        <a:lstStyle/>
        <a:p>
          <a:pPr>
            <a:defRPr sz="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642222222222225"/>
          <c:y val="0"/>
          <c:w val="0.71095061728395059"/>
          <c:h val="0.78031165311653117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Лист1!$E$21:$E$22</c:f>
              <c:strCache>
                <c:ptCount val="2"/>
                <c:pt idx="0">
                  <c:v>Предпринимательство</c:v>
                </c:pt>
                <c:pt idx="1">
                  <c:v>Прочая деятельность</c:v>
                </c:pt>
              </c:strCache>
            </c:strRef>
          </c:cat>
          <c:val>
            <c:numRef>
              <c:f>Лист1!$F$21:$F$22</c:f>
              <c:numCache>
                <c:formatCode>General</c:formatCode>
                <c:ptCount val="2"/>
                <c:pt idx="0">
                  <c:v>32</c:v>
                </c:pt>
                <c:pt idx="1">
                  <c:v>290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83575679012345683"/>
          <c:w val="1"/>
          <c:h val="0.1642432098765432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5947826154134"/>
          <c:y val="1.7060364809706408E-2"/>
          <c:w val="0.78042202861378984"/>
          <c:h val="0.8142193439013562"/>
        </c:manualLayout>
      </c:layout>
      <c:doughnut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7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Население!$A$27:$A$29</c:f>
              <c:strCache>
                <c:ptCount val="3"/>
                <c:pt idx="0">
                  <c:v>I гр.</c:v>
                </c:pt>
                <c:pt idx="1">
                  <c:v>II гр.</c:v>
                </c:pt>
                <c:pt idx="2">
                  <c:v>III гр.</c:v>
                </c:pt>
              </c:strCache>
            </c:strRef>
          </c:cat>
          <c:val>
            <c:numRef>
              <c:f>Население!$B$27:$B$29</c:f>
              <c:numCache>
                <c:formatCode>0.0</c:formatCode>
                <c:ptCount val="3"/>
                <c:pt idx="0">
                  <c:v>60.283000000000001</c:v>
                </c:pt>
                <c:pt idx="1">
                  <c:v>282.95299999999997</c:v>
                </c:pt>
                <c:pt idx="2">
                  <c:v>236.53899999999999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7596563023025913E-2"/>
          <c:y val="0.85427963281258923"/>
          <c:w val="0.86480687395394817"/>
          <c:h val="0.145720367187410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5947826154134"/>
          <c:y val="1.7060364809706408E-2"/>
          <c:w val="0.78042202861378984"/>
          <c:h val="0.8142193439013562"/>
        </c:manualLayout>
      </c:layout>
      <c:doughnut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7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Население!$A$31:$A$32</c:f>
              <c:strCache>
                <c:ptCount val="2"/>
                <c:pt idx="0">
                  <c:v>город</c:v>
                </c:pt>
                <c:pt idx="1">
                  <c:v>село</c:v>
                </c:pt>
              </c:strCache>
            </c:strRef>
          </c:cat>
          <c:val>
            <c:numRef>
              <c:f>Население!$B$31:$B$32</c:f>
              <c:numCache>
                <c:formatCode>0.0</c:formatCode>
                <c:ptCount val="2"/>
                <c:pt idx="0">
                  <c:v>359.58100000000002</c:v>
                </c:pt>
                <c:pt idx="1">
                  <c:v>292.34300000000002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7596563023025913E-2"/>
          <c:y val="0.85427963281258923"/>
          <c:w val="0.86480687395394817"/>
          <c:h val="0.145720367187410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Население!$A$35:$A$50</c:f>
              <c:strCache>
                <c:ptCount val="16"/>
                <c:pt idx="0">
                  <c:v>Атырауская</c:v>
                </c:pt>
                <c:pt idx="1">
                  <c:v>г. Астана</c:v>
                </c:pt>
                <c:pt idx="2">
                  <c:v>Мангистауская</c:v>
                </c:pt>
                <c:pt idx="3">
                  <c:v>ЗКО</c:v>
                </c:pt>
                <c:pt idx="4">
                  <c:v>Актюбинская</c:v>
                </c:pt>
                <c:pt idx="5">
                  <c:v>Костанайская</c:v>
                </c:pt>
                <c:pt idx="6">
                  <c:v>Павлодарская</c:v>
                </c:pt>
                <c:pt idx="7">
                  <c:v>СКО</c:v>
                </c:pt>
                <c:pt idx="8">
                  <c:v>Акмолинская</c:v>
                </c:pt>
                <c:pt idx="9">
                  <c:v>Кызылординская</c:v>
                </c:pt>
                <c:pt idx="10">
                  <c:v>Жамбылская</c:v>
                </c:pt>
                <c:pt idx="11">
                  <c:v>г. Алматы</c:v>
                </c:pt>
                <c:pt idx="12">
                  <c:v>ВКО</c:v>
                </c:pt>
                <c:pt idx="13">
                  <c:v>Карагандинская</c:v>
                </c:pt>
                <c:pt idx="14">
                  <c:v>Алматинская</c:v>
                </c:pt>
                <c:pt idx="15">
                  <c:v>ЮКО</c:v>
                </c:pt>
              </c:strCache>
            </c:strRef>
          </c:cat>
          <c:val>
            <c:numRef>
              <c:f>Население!$B$35:$B$50</c:f>
              <c:numCache>
                <c:formatCode>0</c:formatCode>
                <c:ptCount val="16"/>
                <c:pt idx="0">
                  <c:v>20.239000000000001</c:v>
                </c:pt>
                <c:pt idx="1">
                  <c:v>21.946000000000002</c:v>
                </c:pt>
                <c:pt idx="2">
                  <c:v>22.358000000000001</c:v>
                </c:pt>
                <c:pt idx="3">
                  <c:v>24.036000000000001</c:v>
                </c:pt>
                <c:pt idx="4">
                  <c:v>24.04</c:v>
                </c:pt>
                <c:pt idx="5">
                  <c:v>27.675999999999998</c:v>
                </c:pt>
                <c:pt idx="6">
                  <c:v>28.061</c:v>
                </c:pt>
                <c:pt idx="7">
                  <c:v>28.193999999999999</c:v>
                </c:pt>
                <c:pt idx="8">
                  <c:v>28.637</c:v>
                </c:pt>
                <c:pt idx="9">
                  <c:v>29.151</c:v>
                </c:pt>
                <c:pt idx="10">
                  <c:v>42.57</c:v>
                </c:pt>
                <c:pt idx="11">
                  <c:v>47.966999999999999</c:v>
                </c:pt>
                <c:pt idx="12">
                  <c:v>57.08</c:v>
                </c:pt>
                <c:pt idx="13">
                  <c:v>64.328999999999994</c:v>
                </c:pt>
                <c:pt idx="14">
                  <c:v>68.248000000000005</c:v>
                </c:pt>
                <c:pt idx="15">
                  <c:v>117.392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1762072"/>
        <c:axId val="541761680"/>
      </c:barChart>
      <c:catAx>
        <c:axId val="541762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41761680"/>
        <c:crosses val="autoZero"/>
        <c:auto val="1"/>
        <c:lblAlgn val="ctr"/>
        <c:lblOffset val="100"/>
        <c:tickLblSkip val="1"/>
        <c:noMultiLvlLbl val="0"/>
      </c:catAx>
      <c:valAx>
        <c:axId val="541761680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541762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ЭАН!$A$27:$A$42</c:f>
              <c:strCache>
                <c:ptCount val="16"/>
                <c:pt idx="0">
                  <c:v>г. Астана</c:v>
                </c:pt>
                <c:pt idx="1">
                  <c:v>Атырауская</c:v>
                </c:pt>
                <c:pt idx="2">
                  <c:v>Мангистауская</c:v>
                </c:pt>
                <c:pt idx="3">
                  <c:v>ЗКО</c:v>
                </c:pt>
                <c:pt idx="4">
                  <c:v>Актюбинская</c:v>
                </c:pt>
                <c:pt idx="5">
                  <c:v>Павлодарская</c:v>
                </c:pt>
                <c:pt idx="6">
                  <c:v>СКО</c:v>
                </c:pt>
                <c:pt idx="7">
                  <c:v>Акмолинская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г. Алматы</c:v>
                </c:pt>
                <c:pt idx="11">
                  <c:v>Жамбылская</c:v>
                </c:pt>
                <c:pt idx="12">
                  <c:v>ВКО</c:v>
                </c:pt>
                <c:pt idx="13">
                  <c:v>Карагандинская</c:v>
                </c:pt>
                <c:pt idx="14">
                  <c:v>Алматинская</c:v>
                </c:pt>
                <c:pt idx="15">
                  <c:v>ЮКО</c:v>
                </c:pt>
              </c:strCache>
            </c:strRef>
          </c:cat>
          <c:val>
            <c:numRef>
              <c:f>ЭАН!$B$27:$B$42</c:f>
              <c:numCache>
                <c:formatCode>0</c:formatCode>
                <c:ptCount val="16"/>
                <c:pt idx="0">
                  <c:v>12.79</c:v>
                </c:pt>
                <c:pt idx="1">
                  <c:v>12.808</c:v>
                </c:pt>
                <c:pt idx="2">
                  <c:v>13.308999999999999</c:v>
                </c:pt>
                <c:pt idx="3">
                  <c:v>14.465999999999999</c:v>
                </c:pt>
                <c:pt idx="4">
                  <c:v>15.461</c:v>
                </c:pt>
                <c:pt idx="5">
                  <c:v>17.093</c:v>
                </c:pt>
                <c:pt idx="6">
                  <c:v>17.279</c:v>
                </c:pt>
                <c:pt idx="7">
                  <c:v>18.064</c:v>
                </c:pt>
                <c:pt idx="8">
                  <c:v>18.297999999999998</c:v>
                </c:pt>
                <c:pt idx="9">
                  <c:v>18.584</c:v>
                </c:pt>
                <c:pt idx="10">
                  <c:v>25.042000000000002</c:v>
                </c:pt>
                <c:pt idx="11">
                  <c:v>27.148</c:v>
                </c:pt>
                <c:pt idx="12">
                  <c:v>35.857999999999997</c:v>
                </c:pt>
                <c:pt idx="13">
                  <c:v>42.014000000000003</c:v>
                </c:pt>
                <c:pt idx="14">
                  <c:v>44.569000000000003</c:v>
                </c:pt>
                <c:pt idx="15">
                  <c:v>76.427000000000007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1749920"/>
        <c:axId val="541758152"/>
      </c:barChart>
      <c:catAx>
        <c:axId val="5417499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541758152"/>
        <c:crosses val="autoZero"/>
        <c:auto val="1"/>
        <c:lblAlgn val="ctr"/>
        <c:lblOffset val="100"/>
        <c:tickLblSkip val="1"/>
        <c:noMultiLvlLbl val="0"/>
      </c:catAx>
      <c:valAx>
        <c:axId val="541758152"/>
        <c:scaling>
          <c:orientation val="minMax"/>
          <c:max val="80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541749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Занятость!$A$36:$A$51</c:f>
              <c:strCache>
                <c:ptCount val="16"/>
                <c:pt idx="0">
                  <c:v>ЗКО</c:v>
                </c:pt>
                <c:pt idx="1">
                  <c:v>Атырауская</c:v>
                </c:pt>
                <c:pt idx="2">
                  <c:v>Мангистауская</c:v>
                </c:pt>
                <c:pt idx="3">
                  <c:v>Кызылординская</c:v>
                </c:pt>
                <c:pt idx="4">
                  <c:v>Актюбинская</c:v>
                </c:pt>
                <c:pt idx="5">
                  <c:v>СКО</c:v>
                </c:pt>
                <c:pt idx="6">
                  <c:v>г. Астана</c:v>
                </c:pt>
                <c:pt idx="7">
                  <c:v>Павлодарская</c:v>
                </c:pt>
                <c:pt idx="8">
                  <c:v>Костанайская</c:v>
                </c:pt>
                <c:pt idx="9">
                  <c:v>Акмолинская</c:v>
                </c:pt>
                <c:pt idx="10">
                  <c:v>Жамбылская</c:v>
                </c:pt>
                <c:pt idx="11">
                  <c:v>г. Алматы</c:v>
                </c:pt>
                <c:pt idx="12">
                  <c:v>ВКО</c:v>
                </c:pt>
                <c:pt idx="13">
                  <c:v>Алматинская</c:v>
                </c:pt>
                <c:pt idx="14">
                  <c:v>Карагандинская</c:v>
                </c:pt>
                <c:pt idx="15">
                  <c:v>ЮКО</c:v>
                </c:pt>
              </c:strCache>
            </c:strRef>
          </c:cat>
          <c:val>
            <c:numRef>
              <c:f>Занятость!$B$36:$B$51</c:f>
              <c:numCache>
                <c:formatCode>0</c:formatCode>
                <c:ptCount val="16"/>
                <c:pt idx="0">
                  <c:v>4.5919999999999996</c:v>
                </c:pt>
                <c:pt idx="1">
                  <c:v>4.9470000000000001</c:v>
                </c:pt>
                <c:pt idx="2">
                  <c:v>5.21</c:v>
                </c:pt>
                <c:pt idx="3">
                  <c:v>5.2679999999999998</c:v>
                </c:pt>
                <c:pt idx="4">
                  <c:v>5.5330000000000004</c:v>
                </c:pt>
                <c:pt idx="5">
                  <c:v>5.5609999999999999</c:v>
                </c:pt>
                <c:pt idx="6">
                  <c:v>5.6840000000000002</c:v>
                </c:pt>
                <c:pt idx="7">
                  <c:v>5.7990000000000004</c:v>
                </c:pt>
                <c:pt idx="8">
                  <c:v>6.5979999999999999</c:v>
                </c:pt>
                <c:pt idx="9">
                  <c:v>6.6669999999999998</c:v>
                </c:pt>
                <c:pt idx="10">
                  <c:v>6.8</c:v>
                </c:pt>
                <c:pt idx="11">
                  <c:v>9.2460000000000004</c:v>
                </c:pt>
                <c:pt idx="12">
                  <c:v>10.664</c:v>
                </c:pt>
                <c:pt idx="13">
                  <c:v>11.17</c:v>
                </c:pt>
                <c:pt idx="14">
                  <c:v>16.821000000000002</c:v>
                </c:pt>
                <c:pt idx="15">
                  <c:v>19.158000000000001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1748744"/>
        <c:axId val="492290312"/>
      </c:barChart>
      <c:catAx>
        <c:axId val="541748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92290312"/>
        <c:crosses val="autoZero"/>
        <c:auto val="1"/>
        <c:lblAlgn val="ctr"/>
        <c:lblOffset val="100"/>
        <c:tickLblSkip val="1"/>
        <c:noMultiLvlLbl val="0"/>
      </c:catAx>
      <c:valAx>
        <c:axId val="492290312"/>
        <c:scaling>
          <c:orientation val="minMax"/>
          <c:max val="25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54174874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05947826154134"/>
          <c:y val="1.7060364809706408E-2"/>
          <c:w val="0.78042202861378984"/>
          <c:h val="0.8142193439013562"/>
        </c:manualLayout>
      </c:layout>
      <c:doughnut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sz="7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Занятость!$A$26:$A$27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Занятость!$B$26:$B$27</c:f>
              <c:numCache>
                <c:formatCode>0.0</c:formatCode>
                <c:ptCount val="2"/>
                <c:pt idx="0">
                  <c:v>45.122</c:v>
                </c:pt>
                <c:pt idx="1">
                  <c:v>84.596000000000004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7596563023025913E-2"/>
          <c:y val="0.85427963281258923"/>
          <c:w val="0.86480687395394817"/>
          <c:h val="0.1457203671874108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219366197183098"/>
          <c:y val="0"/>
          <c:w val="0.47456064162754302"/>
          <c:h val="0.74875123456790127"/>
        </c:manualLayout>
      </c:layout>
      <c:doughnutChart>
        <c:varyColors val="1"/>
        <c:ser>
          <c:idx val="0"/>
          <c:order val="0"/>
          <c:dLbls>
            <c:dLbl>
              <c:idx val="10"/>
              <c:layout>
                <c:manualLayout>
                  <c:x val="9.9374021909233185E-3"/>
                  <c:y val="-3.91975308641975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'Занятость сектора'!$A$3:$A$13</c:f>
              <c:strCache>
                <c:ptCount val="11"/>
                <c:pt idx="0">
                  <c:v>Сельское хоз-во</c:v>
                </c:pt>
                <c:pt idx="1">
                  <c:v>Промышленность</c:v>
                </c:pt>
                <c:pt idx="2">
                  <c:v>Строительство</c:v>
                </c:pt>
                <c:pt idx="3">
                  <c:v>Торговля</c:v>
                </c:pt>
                <c:pt idx="4">
                  <c:v>Госуправление</c:v>
                </c:pt>
                <c:pt idx="5">
                  <c:v>Адм.обслуживание</c:v>
                </c:pt>
                <c:pt idx="6">
                  <c:v>Образование</c:v>
                </c:pt>
                <c:pt idx="7">
                  <c:v>Здравоохранение</c:v>
                </c:pt>
                <c:pt idx="8">
                  <c:v>Индивид. услуги</c:v>
                </c:pt>
                <c:pt idx="9">
                  <c:v>Искусство, отдых</c:v>
                </c:pt>
                <c:pt idx="10">
                  <c:v>Прочие сектора</c:v>
                </c:pt>
              </c:strCache>
            </c:strRef>
          </c:cat>
          <c:val>
            <c:numRef>
              <c:f>'Занятость сектора'!$B$3:$B$13</c:f>
              <c:numCache>
                <c:formatCode>General</c:formatCode>
                <c:ptCount val="11"/>
                <c:pt idx="0">
                  <c:v>1815</c:v>
                </c:pt>
                <c:pt idx="1">
                  <c:v>673</c:v>
                </c:pt>
                <c:pt idx="2">
                  <c:v>965</c:v>
                </c:pt>
                <c:pt idx="3">
                  <c:v>203</c:v>
                </c:pt>
                <c:pt idx="4">
                  <c:v>3212</c:v>
                </c:pt>
                <c:pt idx="5">
                  <c:v>238</c:v>
                </c:pt>
                <c:pt idx="6">
                  <c:v>2142</c:v>
                </c:pt>
                <c:pt idx="7">
                  <c:v>1400</c:v>
                </c:pt>
                <c:pt idx="8">
                  <c:v>3849</c:v>
                </c:pt>
                <c:pt idx="9">
                  <c:v>208</c:v>
                </c:pt>
                <c:pt idx="10">
                  <c:v>494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658314814814815"/>
          <c:w val="1"/>
          <c:h val="0.23416851851851853"/>
        </c:manualLayout>
      </c:layout>
      <c:overlay val="0"/>
      <c:txPr>
        <a:bodyPr/>
        <a:lstStyle/>
        <a:p>
          <a:pPr>
            <a:defRPr sz="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4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849397590361471E-2"/>
          <c:y val="0"/>
          <c:w val="0.79636077643908965"/>
          <c:h val="0.71837609830791749"/>
        </c:manualLayout>
      </c:layout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Лист1!$E$3:$E$16</c:f>
              <c:strCache>
                <c:ptCount val="14"/>
                <c:pt idx="0">
                  <c:v>Педагог</c:v>
                </c:pt>
                <c:pt idx="1">
                  <c:v>Экономист</c:v>
                </c:pt>
                <c:pt idx="2">
                  <c:v>Юрист</c:v>
                </c:pt>
                <c:pt idx="3">
                  <c:v>Мед.работник</c:v>
                </c:pt>
                <c:pt idx="4">
                  <c:v>Бухгалтер</c:v>
                </c:pt>
                <c:pt idx="5">
                  <c:v>Повар</c:v>
                </c:pt>
                <c:pt idx="6">
                  <c:v>Психолог</c:v>
                </c:pt>
                <c:pt idx="7">
                  <c:v>Программист</c:v>
                </c:pt>
                <c:pt idx="8">
                  <c:v>Инженер</c:v>
                </c:pt>
                <c:pt idx="9">
                  <c:v>Финансы</c:v>
                </c:pt>
                <c:pt idx="10">
                  <c:v>Швея</c:v>
                </c:pt>
                <c:pt idx="11">
                  <c:v>Секретарь</c:v>
                </c:pt>
                <c:pt idx="12">
                  <c:v>Дизайнер</c:v>
                </c:pt>
                <c:pt idx="13">
                  <c:v>Прочие</c:v>
                </c:pt>
              </c:strCache>
            </c:strRef>
          </c:cat>
          <c:val>
            <c:numRef>
              <c:f>Лист1!$F$3:$F$16</c:f>
              <c:numCache>
                <c:formatCode>General</c:formatCode>
                <c:ptCount val="14"/>
                <c:pt idx="0">
                  <c:v>37</c:v>
                </c:pt>
                <c:pt idx="1">
                  <c:v>37</c:v>
                </c:pt>
                <c:pt idx="2">
                  <c:v>19</c:v>
                </c:pt>
                <c:pt idx="3">
                  <c:v>14</c:v>
                </c:pt>
                <c:pt idx="4">
                  <c:v>9</c:v>
                </c:pt>
                <c:pt idx="5">
                  <c:v>7</c:v>
                </c:pt>
                <c:pt idx="6">
                  <c:v>7</c:v>
                </c:pt>
                <c:pt idx="7">
                  <c:v>5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"/>
          <c:y val="0.72113176055373696"/>
          <c:w val="1"/>
          <c:h val="0.27886823944626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47254-A27B-49F5-B012-4F3BB51A77F9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91110-506E-4230-8430-F6E56AE7C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BA34-BBD6-46B6-859B-59609D6BD0AA}" type="datetimeFigureOut">
              <a:rPr lang="ru-RU" smtClean="0"/>
              <a:t>09.05.2018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D481A-93A6-4BDE-979B-FDCF4E87A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0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33" t="3895" b="51705"/>
          <a:stretch/>
        </p:blipFill>
        <p:spPr bwMode="auto">
          <a:xfrm>
            <a:off x="5791200" y="0"/>
            <a:ext cx="3352800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Yermek.Abdibekov\Desktop\2017-09-15 Костанай инвест\Titul_03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66"/>
          <a:stretch/>
        </p:blipFill>
        <p:spPr bwMode="auto">
          <a:xfrm>
            <a:off x="0" y="-3036"/>
            <a:ext cx="5791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2427734"/>
            <a:ext cx="4104456" cy="1368152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616" y="3867894"/>
            <a:ext cx="3168352" cy="361206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2653-80A5-4332-A539-FDC446A1F056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5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7DFA-4E6D-4216-B2BA-00146ED02218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1761-2A11-443D-96C6-2CB7D6A70DA8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1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283E-A28E-431C-ABD3-8714A05E97C5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2413" cy="514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613" y="1733410"/>
            <a:ext cx="3744416" cy="576064"/>
          </a:xfrm>
        </p:spPr>
        <p:txBody>
          <a:bodyPr anchor="ctr" anchorCtr="0"/>
          <a:lstStyle>
            <a:lvl1pPr algn="ctr">
              <a:defRPr sz="2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AE501-6686-4689-A0D7-DD9930C4DD7E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0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3082A-3D55-4CA9-82DE-FA3F6AFA2E29}" type="datetime1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8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5E58-57AF-431E-A645-746EA37BDE8C}" type="datetime1">
              <a:rPr lang="ru-RU" smtClean="0"/>
              <a:t>09.05.2018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73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261DC-AF8D-400F-8997-52F30761456B}" type="datetime1">
              <a:rPr lang="ru-RU" smtClean="0"/>
              <a:t>09.05.2018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62CE-6766-4A9B-B7B3-A86D05C41296}" type="datetime1">
              <a:rPr lang="ru-RU" smtClean="0"/>
              <a:t>09.05.2018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0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0BDA-8A23-4A7B-B5EC-4D311810EFF0}" type="datetime1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9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A8EF-2C17-4F4C-9B83-7B2DB1EEC5C0}" type="datetime1">
              <a:rPr lang="ru-RU" smtClean="0"/>
              <a:t>09.05.2018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9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4644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927C-0494-4686-B594-121071685128}" type="datetime1">
              <a:rPr lang="ru-RU" smtClean="0"/>
              <a:t>09.05.2018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A762F-A9F5-4407-AFC4-11D3F21C1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7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Информация о населении</a:t>
            </a:r>
            <a:br>
              <a:rPr lang="ru-RU" sz="2000" dirty="0" smtClean="0"/>
            </a:br>
            <a:r>
              <a:rPr lang="ru-RU" sz="2000" dirty="0" smtClean="0"/>
              <a:t>с инвалидностью</a:t>
            </a: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5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Демография</a:t>
            </a:r>
            <a:br>
              <a:rPr lang="ru-RU" dirty="0" smtClean="0"/>
            </a:br>
            <a:r>
              <a:rPr lang="ru-RU" dirty="0" smtClean="0"/>
              <a:t>лиц с инвалидностью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131590"/>
            <a:ext cx="1620000" cy="162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651 924 </a:t>
            </a:r>
            <a:r>
              <a:rPr lang="ru-RU" dirty="0" smtClean="0"/>
              <a:t>человека</a:t>
            </a:r>
          </a:p>
          <a:p>
            <a:pPr algn="ctr"/>
            <a:r>
              <a:rPr lang="ru-RU" sz="1400" dirty="0"/>
              <a:t>н</a:t>
            </a:r>
            <a:r>
              <a:rPr lang="ru-RU" sz="1400" dirty="0" smtClean="0"/>
              <a:t>а 01.01.17 г.</a:t>
            </a:r>
            <a:endParaRPr lang="ru-RU" sz="1400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29444"/>
              </p:ext>
            </p:extLst>
          </p:nvPr>
        </p:nvGraphicFramePr>
        <p:xfrm>
          <a:off x="2745860" y="133200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074497"/>
              </p:ext>
            </p:extLst>
          </p:nvPr>
        </p:nvGraphicFramePr>
        <p:xfrm>
          <a:off x="683568" y="324000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32629"/>
              </p:ext>
            </p:extLst>
          </p:nvPr>
        </p:nvGraphicFramePr>
        <p:xfrm>
          <a:off x="2771800" y="3240000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6778" y="1131590"/>
            <a:ext cx="144016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Гендерная структура</a:t>
            </a:r>
            <a:endParaRPr lang="ru-RU" sz="1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86458" y="3049866"/>
            <a:ext cx="144016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Группы инвалидности</a:t>
            </a:r>
            <a:endParaRPr lang="ru-RU" sz="1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3003798"/>
            <a:ext cx="16561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Региональная структура</a:t>
            </a:r>
            <a:endParaRPr lang="ru-RU" sz="10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654326"/>
              </p:ext>
            </p:extLst>
          </p:nvPr>
        </p:nvGraphicFramePr>
        <p:xfrm>
          <a:off x="5040000" y="1368000"/>
          <a:ext cx="3528392" cy="336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8104" y="1059582"/>
            <a:ext cx="273630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Региональное распределение населения с инвалидностью, тыс. чел.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29965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Экономическая активность</a:t>
            </a:r>
            <a:br>
              <a:rPr lang="ru-RU" dirty="0" smtClean="0"/>
            </a:br>
            <a:r>
              <a:rPr lang="ru-RU" dirty="0" smtClean="0"/>
              <a:t>лиц с инвалидностью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928104"/>
            <a:ext cx="1620000" cy="162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409 210 </a:t>
            </a:r>
            <a:r>
              <a:rPr lang="ru-RU" dirty="0" smtClean="0"/>
              <a:t>человек</a:t>
            </a:r>
          </a:p>
          <a:p>
            <a:pPr algn="ctr"/>
            <a:r>
              <a:rPr lang="ru-RU" sz="1400" dirty="0"/>
              <a:t>н</a:t>
            </a:r>
            <a:r>
              <a:rPr lang="ru-RU" sz="1400" dirty="0" smtClean="0"/>
              <a:t>а 01.01.17 г.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642702" y="1928104"/>
            <a:ext cx="1620000" cy="162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266 363 </a:t>
            </a:r>
            <a:r>
              <a:rPr lang="ru-RU" dirty="0" smtClean="0"/>
              <a:t>человека</a:t>
            </a:r>
          </a:p>
          <a:p>
            <a:pPr algn="ctr"/>
            <a:r>
              <a:rPr lang="ru-RU" sz="1400" dirty="0"/>
              <a:t>н</a:t>
            </a:r>
            <a:r>
              <a:rPr lang="ru-RU" sz="1400" dirty="0" smtClean="0"/>
              <a:t>а 01.01.17 г.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4725" y="1350037"/>
            <a:ext cx="1663463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 smtClean="0"/>
              <a:t>В трудоспособном возрасте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39901" y="1347614"/>
            <a:ext cx="144016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 smtClean="0"/>
              <a:t>Имеют показания</a:t>
            </a:r>
          </a:p>
          <a:p>
            <a:pPr algn="ctr"/>
            <a:r>
              <a:rPr lang="ru-RU" sz="1200" b="1" dirty="0" smtClean="0"/>
              <a:t>к труду</a:t>
            </a:r>
            <a:endParaRPr 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185" y="3939902"/>
            <a:ext cx="3888000" cy="72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r>
              <a:rPr lang="ru-RU" sz="1200" i="1" dirty="0" err="1" smtClean="0"/>
              <a:t>Справочно</a:t>
            </a:r>
            <a:r>
              <a:rPr lang="ru-RU" sz="1200" i="1" dirty="0" smtClean="0"/>
              <a:t>: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dirty="0" smtClean="0"/>
              <a:t>В возрасте до 18 лет – </a:t>
            </a:r>
            <a:r>
              <a:rPr lang="ru-RU" sz="1200" b="1" dirty="0" smtClean="0"/>
              <a:t>79 662 человека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ru-RU" sz="1200" dirty="0" smtClean="0"/>
              <a:t>Лица пенсионного возраста – </a:t>
            </a:r>
            <a:r>
              <a:rPr lang="ru-RU" sz="1200" b="1" dirty="0" smtClean="0"/>
              <a:t>163 052 человека</a:t>
            </a:r>
            <a:endParaRPr lang="ru-RU" sz="12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455721"/>
              </p:ext>
            </p:extLst>
          </p:nvPr>
        </p:nvGraphicFramePr>
        <p:xfrm>
          <a:off x="5040000" y="1368000"/>
          <a:ext cx="3528392" cy="336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32040" y="1059582"/>
            <a:ext cx="367240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Региональное </a:t>
            </a:r>
            <a:r>
              <a:rPr lang="ru-RU" sz="1000" b="1" dirty="0"/>
              <a:t>распределение населения с </a:t>
            </a:r>
            <a:r>
              <a:rPr lang="ru-RU" sz="1000" b="1" dirty="0" smtClean="0"/>
              <a:t>инвалидностью в </a:t>
            </a:r>
            <a:r>
              <a:rPr lang="ru-RU" sz="1000" b="1" dirty="0"/>
              <a:t>трудоспособном </a:t>
            </a:r>
            <a:r>
              <a:rPr lang="ru-RU" sz="1000" b="1" dirty="0" smtClean="0"/>
              <a:t>возрасте , тыс. чел.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19894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Занятость</a:t>
            </a:r>
            <a:br>
              <a:rPr lang="ru-RU" dirty="0" smtClean="0"/>
            </a:br>
            <a:r>
              <a:rPr lang="ru-RU" dirty="0" smtClean="0"/>
              <a:t>лиц с инвалидностью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1290426"/>
            <a:ext cx="1620000" cy="162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129 718 </a:t>
            </a:r>
            <a:r>
              <a:rPr lang="ru-RU" dirty="0" smtClean="0"/>
              <a:t>человек</a:t>
            </a:r>
          </a:p>
          <a:p>
            <a:pPr algn="ctr"/>
            <a:r>
              <a:rPr lang="ru-RU" sz="1400" dirty="0"/>
              <a:t>н</a:t>
            </a:r>
            <a:r>
              <a:rPr lang="ru-RU" sz="1400" dirty="0" smtClean="0"/>
              <a:t>а 01.01.17 г.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062005"/>
            <a:ext cx="1932652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Постоянно работающие</a:t>
            </a:r>
            <a:endParaRPr lang="ru-RU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39901" y="1059582"/>
            <a:ext cx="16982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/>
              <a:t>Гендерная структура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7741778"/>
              </p:ext>
            </p:extLst>
          </p:nvPr>
        </p:nvGraphicFramePr>
        <p:xfrm>
          <a:off x="5040000" y="1368000"/>
          <a:ext cx="3528392" cy="336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53195" y="3219822"/>
            <a:ext cx="1872000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sz="1000" dirty="0" smtClean="0"/>
              <a:t>Из числа имеющих показа-</a:t>
            </a:r>
            <a:r>
              <a:rPr lang="ru-RU" sz="1000" dirty="0" err="1" smtClean="0"/>
              <a:t>ния</a:t>
            </a:r>
            <a:r>
              <a:rPr lang="ru-RU" sz="1000" dirty="0" smtClean="0"/>
              <a:t> к труду </a:t>
            </a:r>
            <a:r>
              <a:rPr lang="ru-RU" sz="1000" b="1" dirty="0" smtClean="0"/>
              <a:t>136 645 человек</a:t>
            </a:r>
            <a:r>
              <a:rPr lang="ru-RU" sz="1000" dirty="0" smtClean="0"/>
              <a:t> </a:t>
            </a:r>
            <a:br>
              <a:rPr lang="ru-RU" sz="1000" dirty="0" smtClean="0"/>
            </a:br>
            <a:r>
              <a:rPr lang="ru-RU" sz="1000" dirty="0" smtClean="0"/>
              <a:t>не имеют постоянной работы / не трудоустроены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92080" y="1059582"/>
            <a:ext cx="316835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Региональное распределение постоянно работающих лиц с инвалидностью, тыс. чел.</a:t>
            </a:r>
            <a:endParaRPr lang="ru-RU" sz="1000" b="1" dirty="0"/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028949"/>
              </p:ext>
            </p:extLst>
          </p:nvPr>
        </p:nvGraphicFramePr>
        <p:xfrm>
          <a:off x="2772000" y="1275606"/>
          <a:ext cx="162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803262"/>
              </p:ext>
            </p:extLst>
          </p:nvPr>
        </p:nvGraphicFramePr>
        <p:xfrm>
          <a:off x="2304000" y="3204000"/>
          <a:ext cx="2556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44940" y="2932073"/>
            <a:ext cx="169828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Отраслевая </a:t>
            </a:r>
            <a:r>
              <a:rPr lang="ru-RU" sz="1000" b="1" dirty="0"/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1047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Отдельные выводы исследования женщин с инвалидностью</a:t>
            </a:r>
            <a:br>
              <a:rPr lang="ru-RU" dirty="0" smtClean="0"/>
            </a:br>
            <a:r>
              <a:rPr lang="ru-RU" sz="1400" b="0" i="1" dirty="0" smtClean="0"/>
              <a:t>(проведено в 2015 году по заказу Фонда «Даму»)</a:t>
            </a:r>
            <a:endParaRPr lang="ru-RU" b="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986813"/>
              </p:ext>
            </p:extLst>
          </p:nvPr>
        </p:nvGraphicFramePr>
        <p:xfrm>
          <a:off x="227878" y="1502185"/>
          <a:ext cx="2556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9552" y="1203598"/>
            <a:ext cx="193265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Специальности женщин </a:t>
            </a:r>
          </a:p>
          <a:p>
            <a:pPr algn="ctr"/>
            <a:r>
              <a:rPr lang="ru-RU" sz="1000" b="1" dirty="0" smtClean="0"/>
              <a:t>с инвалидностью</a:t>
            </a:r>
            <a:endParaRPr lang="ru-RU" sz="1000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95235178"/>
              </p:ext>
            </p:extLst>
          </p:nvPr>
        </p:nvGraphicFramePr>
        <p:xfrm>
          <a:off x="5724128" y="1620000"/>
          <a:ext cx="3159249" cy="30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270934"/>
              </p:ext>
            </p:extLst>
          </p:nvPr>
        </p:nvGraphicFramePr>
        <p:xfrm>
          <a:off x="3075134" y="3556900"/>
          <a:ext cx="1620000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731682"/>
              </p:ext>
            </p:extLst>
          </p:nvPr>
        </p:nvGraphicFramePr>
        <p:xfrm>
          <a:off x="3419872" y="1588070"/>
          <a:ext cx="1620000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87420" y="1203598"/>
            <a:ext cx="193265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Уровень вовлечения в предпринимательство</a:t>
            </a:r>
            <a:endParaRPr lang="ru-RU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3187884"/>
            <a:ext cx="193265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 smtClean="0"/>
              <a:t>Отраслевая структура предпринимателей</a:t>
            </a:r>
            <a:endParaRPr lang="ru-RU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12160" y="1203598"/>
            <a:ext cx="266429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000" b="1" dirty="0"/>
              <a:t>Основные </a:t>
            </a:r>
            <a:r>
              <a:rPr lang="ru-RU" sz="1000" b="1" dirty="0" smtClean="0"/>
              <a:t>трудности</a:t>
            </a:r>
          </a:p>
          <a:p>
            <a:pPr algn="ctr"/>
            <a:r>
              <a:rPr lang="ru-RU" sz="1000" b="1" dirty="0" smtClean="0"/>
              <a:t>в </a:t>
            </a:r>
            <a:r>
              <a:rPr lang="ru-RU" sz="1000" b="1" dirty="0"/>
              <a:t>предпринимательской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36120" y="3587994"/>
            <a:ext cx="1116000" cy="567932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noAutofit/>
          </a:bodyPr>
          <a:lstStyle/>
          <a:p>
            <a:pPr lvl="0"/>
            <a:r>
              <a:rPr lang="ru-RU" sz="600" dirty="0"/>
              <a:t>рукоделие</a:t>
            </a:r>
            <a:r>
              <a:rPr lang="ru-RU" sz="600" dirty="0" smtClean="0"/>
              <a:t>, парик-</a:t>
            </a:r>
            <a:r>
              <a:rPr lang="ru-RU" sz="600" dirty="0" err="1" smtClean="0"/>
              <a:t>махерские</a:t>
            </a:r>
            <a:r>
              <a:rPr lang="ru-RU" sz="600" dirty="0" smtClean="0"/>
              <a:t>, маникюр</a:t>
            </a:r>
            <a:r>
              <a:rPr lang="ru-RU" sz="600" dirty="0"/>
              <a:t>,</a:t>
            </a:r>
          </a:p>
          <a:p>
            <a:pPr lvl="0"/>
            <a:r>
              <a:rPr lang="ru-RU" sz="600" dirty="0"/>
              <a:t>массаж</a:t>
            </a:r>
            <a:r>
              <a:rPr lang="ru-RU" sz="600" dirty="0" smtClean="0"/>
              <a:t>, компьютерные</a:t>
            </a:r>
            <a:r>
              <a:rPr lang="ru-RU" sz="600" dirty="0"/>
              <a:t>, </a:t>
            </a:r>
          </a:p>
          <a:p>
            <a:pPr lvl="0"/>
            <a:r>
              <a:rPr lang="ru-RU" sz="600" dirty="0"/>
              <a:t>репетиторские, </a:t>
            </a:r>
            <a:r>
              <a:rPr lang="ru-RU" sz="600" dirty="0" smtClean="0"/>
              <a:t>услуги </a:t>
            </a:r>
            <a:r>
              <a:rPr lang="ru-RU" sz="600" dirty="0"/>
              <a:t>мини детсада, </a:t>
            </a:r>
            <a:r>
              <a:rPr lang="ru-RU" sz="600" dirty="0" smtClean="0"/>
              <a:t>услуги </a:t>
            </a:r>
            <a:r>
              <a:rPr lang="ru-RU" sz="600" dirty="0"/>
              <a:t>по страхованию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36120" y="4227934"/>
            <a:ext cx="1116000" cy="432048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2000" tIns="36000" rIns="72000" bIns="36000" anchor="ctr" anchorCtr="0">
            <a:noAutofit/>
          </a:bodyPr>
          <a:lstStyle/>
          <a:p>
            <a:pPr lvl="0"/>
            <a:r>
              <a:rPr lang="ru-RU" sz="600" dirty="0" smtClean="0"/>
              <a:t>изготовление сумок, </a:t>
            </a:r>
            <a:br>
              <a:rPr lang="ru-RU" sz="600" dirty="0" smtClean="0"/>
            </a:br>
            <a:r>
              <a:rPr lang="ru-RU" sz="600" dirty="0" smtClean="0"/>
              <a:t>пр-во </a:t>
            </a:r>
            <a:r>
              <a:rPr lang="ru-RU" sz="600" dirty="0"/>
              <a:t>пластмассовых </a:t>
            </a:r>
            <a:r>
              <a:rPr lang="ru-RU" sz="600" dirty="0" smtClean="0"/>
              <a:t>изделий, художество, шитье приданного</a:t>
            </a:r>
            <a:endParaRPr lang="ru-RU" sz="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380644" y="3871960"/>
            <a:ext cx="144000" cy="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335086" y="4443958"/>
            <a:ext cx="198000" cy="0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084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Результаты программ поддержки экономической активности</a:t>
            </a:r>
            <a:br>
              <a:rPr lang="ru-RU" dirty="0" smtClean="0"/>
            </a:br>
            <a:r>
              <a:rPr lang="ru-RU" dirty="0" smtClean="0"/>
              <a:t>среди лиц с инвалидностью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03598"/>
            <a:ext cx="4428000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72000" rtlCol="0" anchor="t" anchorCtr="0"/>
          <a:lstStyle/>
          <a:p>
            <a:pPr algn="ctr"/>
            <a:r>
              <a:rPr lang="ru-RU" sz="1400" b="1" dirty="0" smtClean="0">
                <a:solidFill>
                  <a:schemeClr val="accent1"/>
                </a:solidFill>
              </a:rPr>
              <a:t>Программа «Дорожная карта занятости 2020» за 2011-2016 гг.: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/>
              <a:t>Подписали </a:t>
            </a:r>
            <a:r>
              <a:rPr lang="ru-RU" sz="1200" dirty="0" err="1" smtClean="0"/>
              <a:t>соц.контракты</a:t>
            </a:r>
            <a:r>
              <a:rPr lang="ru-RU" sz="1200" dirty="0" smtClean="0"/>
              <a:t> – </a:t>
            </a:r>
            <a:r>
              <a:rPr lang="ru-RU" sz="1200" b="1" dirty="0" smtClean="0"/>
              <a:t>19 101 человек</a:t>
            </a:r>
            <a:endParaRPr lang="ru-RU" sz="1200" b="1" dirty="0"/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/>
              <a:t>Трудоустроено </a:t>
            </a:r>
            <a:r>
              <a:rPr lang="ru-RU" sz="1200" dirty="0" smtClean="0"/>
              <a:t>– </a:t>
            </a:r>
            <a:r>
              <a:rPr lang="ru-RU" sz="1200" b="1" dirty="0" smtClean="0"/>
              <a:t>14 552 человек</a:t>
            </a:r>
            <a:endParaRPr lang="ru-RU" sz="1200" b="1" dirty="0"/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 smtClean="0"/>
              <a:t>Прошли </a:t>
            </a:r>
            <a:r>
              <a:rPr lang="ru-RU" sz="1200" dirty="0"/>
              <a:t>обучение </a:t>
            </a:r>
            <a:r>
              <a:rPr lang="ru-RU" sz="1200" dirty="0" smtClean="0"/>
              <a:t>– </a:t>
            </a:r>
            <a:r>
              <a:rPr lang="ru-RU" sz="1200" b="1" dirty="0" smtClean="0"/>
              <a:t>1 277 человек</a:t>
            </a:r>
            <a:endParaRPr lang="ru-RU" sz="1200" b="1" dirty="0"/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 smtClean="0"/>
              <a:t>Получили </a:t>
            </a:r>
            <a:r>
              <a:rPr lang="ru-RU" sz="1200" dirty="0" err="1"/>
              <a:t>микрокредит</a:t>
            </a:r>
            <a:r>
              <a:rPr lang="ru-RU" sz="1200" dirty="0"/>
              <a:t> </a:t>
            </a:r>
            <a:r>
              <a:rPr lang="ru-RU" sz="1200" dirty="0" smtClean="0"/>
              <a:t>– </a:t>
            </a:r>
            <a:r>
              <a:rPr lang="ru-RU" sz="1200" b="1" dirty="0" smtClean="0"/>
              <a:t>1 407 человек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1203598"/>
            <a:ext cx="3672408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72000" rtlCol="0" anchor="t" anchorCtr="0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Программа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</a:rPr>
              <a:t>«Дорожная карта бизнеса 2020»: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sz="1200" dirty="0"/>
              <a:t>Прошли обучение основам предпринимательства</a:t>
            </a:r>
            <a:r>
              <a:rPr lang="en-US" sz="1200" dirty="0"/>
              <a:t> </a:t>
            </a:r>
            <a:r>
              <a:rPr lang="ru-RU" sz="1200" dirty="0"/>
              <a:t>«Бизнес-Советник» -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/>
              <a:t>1 </a:t>
            </a:r>
            <a:r>
              <a:rPr lang="ru-RU" sz="1200" b="1" dirty="0"/>
              <a:t>680 </a:t>
            </a:r>
            <a:r>
              <a:rPr lang="ru-RU" sz="1200" b="1" dirty="0" smtClean="0"/>
              <a:t>человек </a:t>
            </a:r>
            <a:r>
              <a:rPr lang="ru-RU" sz="1200" dirty="0" smtClean="0"/>
              <a:t>(до 2015 г.)*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931790"/>
            <a:ext cx="4428000" cy="151216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72000" rtlCol="0" anchor="t" anchorCtr="0"/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Программа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развития продуктивной занятости и </a:t>
            </a:r>
            <a:r>
              <a:rPr lang="ru-RU" sz="1400" b="1" dirty="0" err="1" smtClean="0">
                <a:solidFill>
                  <a:schemeClr val="accent6">
                    <a:lumMod val="75000"/>
                  </a:schemeClr>
                </a:solidFill>
              </a:rPr>
              <a:t>масс.предпринимательства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на 2017-2021гг.: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 smtClean="0"/>
              <a:t>Трудоустроено – </a:t>
            </a:r>
            <a:r>
              <a:rPr lang="ru-RU" sz="1200" b="1" dirty="0" smtClean="0"/>
              <a:t>9 </a:t>
            </a:r>
            <a:r>
              <a:rPr lang="ru-RU" sz="1200" b="1" dirty="0"/>
              <a:t>127 человек</a:t>
            </a:r>
            <a:br>
              <a:rPr lang="ru-RU" sz="1200" b="1" dirty="0"/>
            </a:br>
            <a:r>
              <a:rPr lang="ru-RU" sz="800" i="1" dirty="0" smtClean="0"/>
              <a:t>в рамках содействия </a:t>
            </a:r>
            <a:r>
              <a:rPr lang="ru-RU" sz="800" i="1" dirty="0"/>
              <a:t>в обеспечении занятости безработных и </a:t>
            </a:r>
            <a:r>
              <a:rPr lang="ru-RU" sz="800" i="1" dirty="0" err="1" smtClean="0"/>
              <a:t>самозанятых</a:t>
            </a:r>
            <a:r>
              <a:rPr lang="ru-RU" sz="800" i="1" dirty="0" smtClean="0"/>
              <a:t> (</a:t>
            </a:r>
            <a:r>
              <a:rPr lang="ru-RU" sz="800" i="1" dirty="0" err="1" smtClean="0"/>
              <a:t>проф.ориентация</a:t>
            </a:r>
            <a:r>
              <a:rPr lang="ru-RU" sz="800" i="1" dirty="0" smtClean="0"/>
              <a:t>, поиск вакансий, создание </a:t>
            </a:r>
            <a:r>
              <a:rPr lang="ru-RU" sz="800" i="1" dirty="0" err="1" smtClean="0"/>
              <a:t>соц.раб.мест</a:t>
            </a:r>
            <a:r>
              <a:rPr lang="ru-RU" sz="800" i="1" dirty="0" smtClean="0"/>
              <a:t> и т.д.)</a:t>
            </a:r>
            <a:endParaRPr lang="ru-RU" sz="1400" i="1" dirty="0" smtClean="0"/>
          </a:p>
          <a:p>
            <a:pPr marL="182563" indent="-182563">
              <a:buFont typeface="Arial" pitchFamily="34" charset="0"/>
              <a:buChar char="•"/>
            </a:pPr>
            <a:r>
              <a:rPr lang="ru-RU" sz="1200" dirty="0" smtClean="0"/>
              <a:t>Получили </a:t>
            </a:r>
            <a:r>
              <a:rPr lang="ru-RU" sz="1200" dirty="0" err="1" smtClean="0"/>
              <a:t>микрокредиты</a:t>
            </a:r>
            <a:r>
              <a:rPr lang="ru-RU" sz="1200" dirty="0" smtClean="0"/>
              <a:t> – </a:t>
            </a:r>
            <a:r>
              <a:rPr lang="ru-RU" sz="1200" b="1" dirty="0" smtClean="0"/>
              <a:t>216 человек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932401"/>
            <a:ext cx="3672408" cy="15121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72000" rIns="72000" rtlCol="0" anchor="t" anchorCtr="0"/>
          <a:lstStyle/>
          <a:p>
            <a:pPr algn="ctr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Проекты Фонда «Даму»:</a:t>
            </a:r>
          </a:p>
          <a:p>
            <a:r>
              <a:rPr lang="ru-RU" sz="1000" b="1" i="1" dirty="0" smtClean="0"/>
              <a:t>«Даму-Комек» (с 2009 г.):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000" dirty="0" smtClean="0"/>
              <a:t>Принято </a:t>
            </a:r>
            <a:r>
              <a:rPr lang="ru-RU" sz="1000" b="1" dirty="0" smtClean="0"/>
              <a:t>2 433 заявки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000" dirty="0" smtClean="0"/>
              <a:t>Поддержана </a:t>
            </a:r>
            <a:r>
              <a:rPr lang="ru-RU" sz="1000" b="1" dirty="0" smtClean="0"/>
              <a:t>2071 заявка</a:t>
            </a:r>
            <a:r>
              <a:rPr lang="en-US" sz="1000" b="1" dirty="0" smtClean="0"/>
              <a:t> </a:t>
            </a:r>
            <a:r>
              <a:rPr lang="ru-RU" sz="1000" dirty="0" smtClean="0"/>
              <a:t>на сумму </a:t>
            </a:r>
            <a:r>
              <a:rPr lang="ru-RU" sz="1000" b="1" dirty="0" smtClean="0"/>
              <a:t>80 млн. тенге</a:t>
            </a:r>
          </a:p>
          <a:p>
            <a:r>
              <a:rPr lang="ru-RU" sz="1000" b="1" i="1" dirty="0"/>
              <a:t>«Развитие предпринимательских навыков женщин с </a:t>
            </a:r>
            <a:r>
              <a:rPr lang="ru-RU" sz="1000" b="1" i="1" dirty="0" smtClean="0"/>
              <a:t>инвалидностью»:</a:t>
            </a:r>
            <a:endParaRPr lang="ru-RU" sz="1000" b="1" i="1" dirty="0"/>
          </a:p>
          <a:p>
            <a:pPr marL="182563" indent="-182563">
              <a:buFont typeface="Arial" pitchFamily="34" charset="0"/>
              <a:buChar char="•"/>
            </a:pPr>
            <a:r>
              <a:rPr lang="ru-RU" sz="1000" b="1" dirty="0"/>
              <a:t>231 </a:t>
            </a:r>
            <a:r>
              <a:rPr lang="ru-RU" sz="1000" b="1" dirty="0" smtClean="0"/>
              <a:t>женщина обучена, 90 женщин прошли курсы </a:t>
            </a:r>
            <a:r>
              <a:rPr lang="ru-RU" sz="1000" dirty="0" smtClean="0"/>
              <a:t>подготовки / переподготовки </a:t>
            </a:r>
            <a:r>
              <a:rPr lang="ru-RU" sz="1000" dirty="0"/>
              <a:t>и стажировку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000" b="1" dirty="0"/>
              <a:t>51 женщина </a:t>
            </a:r>
            <a:r>
              <a:rPr lang="ru-RU" sz="1000" b="1" dirty="0" smtClean="0"/>
              <a:t>трудоустроена</a:t>
            </a:r>
            <a:endParaRPr lang="ru-RU" sz="1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446486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*за время реализации Фондом «Даму» (данные после передачи проекта НПП не отслеживались)</a:t>
            </a:r>
            <a:endParaRPr lang="ru-RU" sz="1000" i="1" dirty="0"/>
          </a:p>
        </p:txBody>
      </p:sp>
    </p:spTree>
    <p:extLst>
      <p:ext uri="{BB962C8B-B14F-4D97-AF65-F5344CB8AC3E}">
        <p14:creationId xmlns:p14="http://schemas.microsoft.com/office/powerpoint/2010/main" val="34949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51" y="1059582"/>
            <a:ext cx="3888432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10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400" dirty="0" smtClean="0">
                <a:solidFill>
                  <a:schemeClr val="dk1"/>
                </a:solidFill>
              </a:rPr>
              <a:t>Лица с инвалидностью составляют </a:t>
            </a:r>
            <a:r>
              <a:rPr lang="ru-RU" sz="1400" b="1" dirty="0" smtClean="0">
                <a:solidFill>
                  <a:schemeClr val="dk1"/>
                </a:solidFill>
              </a:rPr>
              <a:t>3,7% населения Казахстана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51" y="2230252"/>
            <a:ext cx="3888432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45720" rIns="108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sz="1400" dirty="0"/>
              <a:t>Из трудоустроенных лиц с инвалидностью порядка </a:t>
            </a:r>
            <a:br>
              <a:rPr lang="ru-RU" sz="1400" dirty="0"/>
            </a:br>
            <a:r>
              <a:rPr lang="ru-RU" sz="1400" b="1" dirty="0"/>
              <a:t>10% занимаются собственным делом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75907" y="1059582"/>
            <a:ext cx="3888432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/>
              <a:t>Как минимум </a:t>
            </a:r>
            <a:r>
              <a:rPr lang="ru-RU" sz="1400" b="1" dirty="0" smtClean="0"/>
              <a:t>5-6 </a:t>
            </a:r>
            <a:r>
              <a:rPr lang="ru-RU" sz="1400" b="1" dirty="0"/>
              <a:t>тысяч лиц с </a:t>
            </a:r>
            <a:r>
              <a:rPr lang="ru-RU" sz="1400" b="1" dirty="0" smtClean="0"/>
              <a:t>инвалидностью в год </a:t>
            </a:r>
            <a:r>
              <a:rPr lang="ru-RU" sz="1400" dirty="0" smtClean="0"/>
              <a:t>заключают </a:t>
            </a:r>
            <a:r>
              <a:rPr lang="ru-RU" sz="1400" dirty="0" err="1" smtClean="0"/>
              <a:t>соц.контракт</a:t>
            </a:r>
            <a:r>
              <a:rPr lang="ru-RU" sz="1400" dirty="0" smtClean="0"/>
              <a:t> (ищут варианты трудоустройства)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75907" y="2230252"/>
            <a:ext cx="3888432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400" dirty="0" smtClean="0">
                <a:solidFill>
                  <a:schemeClr val="dk1"/>
                </a:solidFill>
              </a:rPr>
              <a:t>Для запуска собственного дела лицу с инвалидностью </a:t>
            </a:r>
            <a:r>
              <a:rPr lang="ru-RU" sz="1400" b="1" dirty="0" smtClean="0">
                <a:solidFill>
                  <a:schemeClr val="dk1"/>
                </a:solidFill>
              </a:rPr>
              <a:t>достаточно </a:t>
            </a:r>
            <a:r>
              <a:rPr lang="ru-RU" sz="1400" b="1" dirty="0" err="1" smtClean="0">
                <a:solidFill>
                  <a:schemeClr val="dk1"/>
                </a:solidFill>
              </a:rPr>
              <a:t>микроинвес-тиции</a:t>
            </a:r>
            <a:r>
              <a:rPr lang="ru-RU" sz="1400" b="1" dirty="0" smtClean="0">
                <a:solidFill>
                  <a:schemeClr val="dk1"/>
                </a:solidFill>
              </a:rPr>
              <a:t> около 100 тыс. тенге</a:t>
            </a:r>
            <a:endParaRPr lang="ru-RU" sz="1400" b="1" dirty="0">
              <a:solidFill>
                <a:schemeClr val="dk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91880" y="1065257"/>
            <a:ext cx="2160240" cy="21602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724" y="205979"/>
            <a:ext cx="4703380" cy="85725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A762F-A9F5-4407-AFC4-11D3F21C1EC6}" type="slidenum">
              <a:rPr lang="ru-RU" smtClean="0"/>
              <a:t>7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4521" y="1156505"/>
            <a:ext cx="1980000" cy="1980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36000" rtlCol="0" anchor="ctr" anchorCtr="0">
            <a:noAutofit/>
          </a:bodyPr>
          <a:lstStyle/>
          <a:p>
            <a:pPr algn="ctr"/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809388" y="1343053"/>
            <a:ext cx="15030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800" dirty="0" smtClean="0"/>
              <a:t>Необходимость</a:t>
            </a:r>
          </a:p>
          <a:p>
            <a:pPr algn="ctr"/>
            <a:r>
              <a:rPr lang="ru-RU" sz="800" dirty="0" smtClean="0"/>
              <a:t>в </a:t>
            </a:r>
            <a:r>
              <a:rPr lang="ru-RU" sz="800" dirty="0"/>
              <a:t>программе </a:t>
            </a:r>
            <a:r>
              <a:rPr lang="ru-RU" sz="800" dirty="0" smtClean="0"/>
              <a:t>по</a:t>
            </a:r>
          </a:p>
          <a:p>
            <a:pPr algn="ctr"/>
            <a:r>
              <a:rPr lang="ru-RU" sz="800" dirty="0" smtClean="0"/>
              <a:t>поддержке </a:t>
            </a:r>
            <a:r>
              <a:rPr lang="ru-RU" sz="800" dirty="0" err="1" smtClean="0"/>
              <a:t>предпринима-телей</a:t>
            </a:r>
            <a:r>
              <a:rPr lang="ru-RU" sz="800" dirty="0" smtClean="0"/>
              <a:t> </a:t>
            </a:r>
            <a:r>
              <a:rPr lang="ru-RU" sz="800" dirty="0"/>
              <a:t>с инвалидностью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18516" y="2452649"/>
            <a:ext cx="150304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</a:rPr>
              <a:t>50 </a:t>
            </a:r>
            <a:r>
              <a:rPr lang="ru-RU" sz="1600" b="1" dirty="0" err="1">
                <a:solidFill>
                  <a:schemeClr val="accent2"/>
                </a:solidFill>
              </a:rPr>
              <a:t>млн.тенге</a:t>
            </a:r>
            <a:r>
              <a:rPr lang="ru-RU" sz="1600" b="1" dirty="0">
                <a:solidFill>
                  <a:schemeClr val="accent2"/>
                </a:solidFill>
              </a:rPr>
              <a:t> </a:t>
            </a:r>
            <a:r>
              <a:rPr lang="ru-RU" sz="1400" dirty="0" smtClean="0"/>
              <a:t>инвестиций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647708" y="1876585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accent2"/>
                </a:solidFill>
              </a:rPr>
              <a:t>500 </a:t>
            </a:r>
            <a:r>
              <a:rPr lang="ru-RU" dirty="0"/>
              <a:t>проектов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71883" y="3435846"/>
            <a:ext cx="3989025" cy="13681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rIns="36000" rtlCol="0" anchor="t" anchorCtr="0"/>
          <a:lstStyle/>
          <a:p>
            <a:r>
              <a:rPr lang="ru-RU" sz="1200" b="1" dirty="0" smtClean="0">
                <a:solidFill>
                  <a:schemeClr val="accent1"/>
                </a:solidFill>
              </a:rPr>
              <a:t>Возможные механизмы поддержки: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1200" dirty="0" err="1" smtClean="0"/>
              <a:t>Микрокредиты</a:t>
            </a:r>
            <a:r>
              <a:rPr lang="ru-RU" sz="1200" dirty="0" smtClean="0"/>
              <a:t> на льготных условиях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1200" dirty="0" smtClean="0"/>
              <a:t>Субсидирование ставки по </a:t>
            </a:r>
            <a:r>
              <a:rPr lang="ru-RU" sz="1200" dirty="0" err="1" smtClean="0"/>
              <a:t>микрокредитам</a:t>
            </a:r>
            <a:r>
              <a:rPr lang="ru-RU" sz="1200" dirty="0" smtClean="0"/>
              <a:t> БВУ (до 0%)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1200" dirty="0" smtClean="0"/>
              <a:t>Гранты на бизнес-проекты</a:t>
            </a:r>
          </a:p>
          <a:p>
            <a:pPr marL="80963" indent="-80963">
              <a:buFont typeface="Arial" pitchFamily="34" charset="0"/>
              <a:buChar char="•"/>
            </a:pPr>
            <a:r>
              <a:rPr lang="ru-RU" sz="1200" dirty="0" err="1" smtClean="0"/>
              <a:t>Краудфандинг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788024" y="3435846"/>
            <a:ext cx="3776316" cy="13681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rIns="36000" rtlCol="0" anchor="t" anchorCtr="0"/>
          <a:lstStyle/>
          <a:p>
            <a:r>
              <a:rPr lang="ru-RU" sz="1200" b="1" dirty="0" smtClean="0">
                <a:solidFill>
                  <a:schemeClr val="accent2"/>
                </a:solidFill>
              </a:rPr>
              <a:t>Возможные источники финансирования: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На </a:t>
            </a:r>
            <a:r>
              <a:rPr lang="ru-RU" sz="1200" dirty="0" err="1" smtClean="0"/>
              <a:t>микрокредиты</a:t>
            </a:r>
            <a:r>
              <a:rPr lang="ru-RU" sz="1200" dirty="0" smtClean="0"/>
              <a:t> – средства Фонда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На субсидирование и гранты – средства внешнего партнера (международная организация, спонсор)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На </a:t>
            </a:r>
            <a:r>
              <a:rPr lang="ru-RU" sz="1200" dirty="0" err="1" smtClean="0"/>
              <a:t>краудфандинг</a:t>
            </a:r>
            <a:r>
              <a:rPr lang="ru-RU" sz="1200" dirty="0" smtClean="0"/>
              <a:t> – добровольные сборы от посетителей </a:t>
            </a:r>
            <a:r>
              <a:rPr lang="ru-RU" sz="1200" dirty="0" err="1" smtClean="0"/>
              <a:t>краудфандинговой</a:t>
            </a:r>
            <a:r>
              <a:rPr lang="ru-RU" sz="1200" dirty="0" smtClean="0"/>
              <a:t> площадки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976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2798</TotalTime>
  <Words>412</Words>
  <Application>Microsoft Office PowerPoint</Application>
  <PresentationFormat>Экран (16:9)</PresentationFormat>
  <Paragraphs>84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Тема Office</vt:lpstr>
      <vt:lpstr>Информация о населении с инвалидностью</vt:lpstr>
      <vt:lpstr>Демография лиц с инвалидностью</vt:lpstr>
      <vt:lpstr>Экономическая активность лиц с инвалидностью</vt:lpstr>
      <vt:lpstr>Занятость лиц с инвалидностью</vt:lpstr>
      <vt:lpstr>Отдельные выводы исследования женщин с инвалидностью (проведено в 2015 году по заказу Фонда «Даму»)</vt:lpstr>
      <vt:lpstr>Результаты программ поддержки экономической активности среди лиц с инвалидностью</vt:lpstr>
      <vt:lpstr>Выводы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Ермек Нурболович Абдибеков</dc:creator>
  <cp:lastModifiedBy>Ермек Нурболович Абдибеков</cp:lastModifiedBy>
  <cp:revision>137</cp:revision>
  <cp:lastPrinted>2017-10-13T05:16:58Z</cp:lastPrinted>
  <dcterms:created xsi:type="dcterms:W3CDTF">2017-09-15T07:18:06Z</dcterms:created>
  <dcterms:modified xsi:type="dcterms:W3CDTF">2018-05-09T14:04:53Z</dcterms:modified>
</cp:coreProperties>
</file>